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tif" ContentType="image/tif"/>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67" r:id="rId4"/>
    <p:sldId id="265" r:id="rId5"/>
    <p:sldId id="266" r:id="rId6"/>
    <p:sldId id="263" r:id="rId7"/>
    <p:sldId id="258" r:id="rId8"/>
    <p:sldId id="260" r:id="rId9"/>
    <p:sldId id="262" r:id="rId10"/>
  </p:sldIdLst>
  <p:sldSz cx="12192000" cy="6858000"/>
  <p:notesSz cx="6858000" cy="9144000"/>
  <p:custDataLst>
    <p:tags r:id="rId1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E265666-FC23-4CD5-A73F-153F6B658CBD}" type="datetimeFigureOut">
              <a:rPr lang="en-US" smtClean="0"/>
              <a:t>6/10/2020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BD30795-A156-419A-9528-92D28FE66E24}" type="slidenum">
              <a:rPr lang="en-US" smtClean="0"/>
              <a:t>‹#›</a:t>
            </a:fld>
            <a:endParaRPr lang="en-US" dirty="0"/>
          </a:p>
        </p:txBody>
      </p:sp>
    </p:spTree>
    <p:extLst>
      <p:ext uri="{BB962C8B-B14F-4D97-AF65-F5344CB8AC3E}">
        <p14:creationId xmlns:p14="http://schemas.microsoft.com/office/powerpoint/2010/main" val="4148543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E265666-FC23-4CD5-A73F-153F6B658CBD}" type="datetimeFigureOut">
              <a:rPr lang="en-US" smtClean="0"/>
              <a:t>6/10/2020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BD30795-A156-419A-9528-92D28FE66E24}" type="slidenum">
              <a:rPr lang="en-US" smtClean="0"/>
              <a:t>‹#›</a:t>
            </a:fld>
            <a:endParaRPr lang="en-US" dirty="0"/>
          </a:p>
        </p:txBody>
      </p:sp>
    </p:spTree>
    <p:extLst>
      <p:ext uri="{BB962C8B-B14F-4D97-AF65-F5344CB8AC3E}">
        <p14:creationId xmlns:p14="http://schemas.microsoft.com/office/powerpoint/2010/main" val="27786223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265666-FC23-4CD5-A73F-153F6B658CBD}" type="datetimeFigureOut">
              <a:rPr lang="en-US" smtClean="0"/>
              <a:t>6/10/2020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BD30795-A156-419A-9528-92D28FE66E24}" type="slidenum">
              <a:rPr lang="en-US" smtClean="0"/>
              <a:t>‹#›</a:t>
            </a:fld>
            <a:endParaRPr lang="en-US" dirty="0"/>
          </a:p>
        </p:txBody>
      </p:sp>
    </p:spTree>
    <p:extLst>
      <p:ext uri="{BB962C8B-B14F-4D97-AF65-F5344CB8AC3E}">
        <p14:creationId xmlns:p14="http://schemas.microsoft.com/office/powerpoint/2010/main" val="2625827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E265666-FC23-4CD5-A73F-153F6B658CBD}" type="datetimeFigureOut">
              <a:rPr lang="en-US" smtClean="0"/>
              <a:t>6/10/2020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BD30795-A156-419A-9528-92D28FE66E24}" type="slidenum">
              <a:rPr lang="en-US" smtClean="0"/>
              <a:t>‹#›</a:t>
            </a:fld>
            <a:endParaRPr lang="en-US" dirty="0"/>
          </a:p>
        </p:txBody>
      </p:sp>
    </p:spTree>
    <p:extLst>
      <p:ext uri="{BB962C8B-B14F-4D97-AF65-F5344CB8AC3E}">
        <p14:creationId xmlns:p14="http://schemas.microsoft.com/office/powerpoint/2010/main" val="19764577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E265666-FC23-4CD5-A73F-153F6B658CBD}" type="datetimeFigureOut">
              <a:rPr lang="en-US" smtClean="0"/>
              <a:t>6/10/2020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BD30795-A156-419A-9528-92D28FE66E24}" type="slidenum">
              <a:rPr lang="en-US" smtClean="0"/>
              <a:t>‹#›</a:t>
            </a:fld>
            <a:endParaRPr lang="en-US" dirty="0"/>
          </a:p>
        </p:txBody>
      </p:sp>
    </p:spTree>
    <p:extLst>
      <p:ext uri="{BB962C8B-B14F-4D97-AF65-F5344CB8AC3E}">
        <p14:creationId xmlns:p14="http://schemas.microsoft.com/office/powerpoint/2010/main" val="2045331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E265666-FC23-4CD5-A73F-153F6B658CBD}" type="datetimeFigureOut">
              <a:rPr lang="en-US" smtClean="0"/>
              <a:t>6/10/2020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BD30795-A156-419A-9528-92D28FE66E24}" type="slidenum">
              <a:rPr lang="en-US" smtClean="0"/>
              <a:t>‹#›</a:t>
            </a:fld>
            <a:endParaRPr lang="en-US" dirty="0"/>
          </a:p>
        </p:txBody>
      </p:sp>
    </p:spTree>
    <p:extLst>
      <p:ext uri="{BB962C8B-B14F-4D97-AF65-F5344CB8AC3E}">
        <p14:creationId xmlns:p14="http://schemas.microsoft.com/office/powerpoint/2010/main" val="1013699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265666-FC23-4CD5-A73F-153F6B658CBD}" type="datetimeFigureOut">
              <a:rPr lang="en-US" smtClean="0"/>
              <a:t>6/10/2020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BD30795-A156-419A-9528-92D28FE66E24}" type="slidenum">
              <a:rPr lang="en-US" smtClean="0"/>
              <a:t>‹#›</a:t>
            </a:fld>
            <a:endParaRPr lang="en-US" dirty="0"/>
          </a:p>
        </p:txBody>
      </p:sp>
    </p:spTree>
    <p:extLst>
      <p:ext uri="{BB962C8B-B14F-4D97-AF65-F5344CB8AC3E}">
        <p14:creationId xmlns:p14="http://schemas.microsoft.com/office/powerpoint/2010/main" val="36620319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E265666-FC23-4CD5-A73F-153F6B658CBD}" type="datetimeFigureOut">
              <a:rPr lang="en-US" smtClean="0"/>
              <a:t>6/10/2020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BD30795-A156-419A-9528-92D28FE66E24}" type="slidenum">
              <a:rPr lang="en-US" smtClean="0"/>
              <a:t>‹#›</a:t>
            </a:fld>
            <a:endParaRPr lang="en-US" dirty="0"/>
          </a:p>
        </p:txBody>
      </p:sp>
    </p:spTree>
    <p:extLst>
      <p:ext uri="{BB962C8B-B14F-4D97-AF65-F5344CB8AC3E}">
        <p14:creationId xmlns:p14="http://schemas.microsoft.com/office/powerpoint/2010/main" val="15879955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E265666-FC23-4CD5-A73F-153F6B658CBD}" type="datetimeFigureOut">
              <a:rPr lang="en-US" smtClean="0"/>
              <a:t>6/10/2020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BD30795-A156-419A-9528-92D28FE66E24}" type="slidenum">
              <a:rPr lang="en-US" smtClean="0"/>
              <a:t>‹#›</a:t>
            </a:fld>
            <a:endParaRPr lang="en-US" dirty="0"/>
          </a:p>
        </p:txBody>
      </p:sp>
    </p:spTree>
    <p:extLst>
      <p:ext uri="{BB962C8B-B14F-4D97-AF65-F5344CB8AC3E}">
        <p14:creationId xmlns:p14="http://schemas.microsoft.com/office/powerpoint/2010/main" val="39692329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E265666-FC23-4CD5-A73F-153F6B658CBD}" type="datetimeFigureOut">
              <a:rPr lang="en-US" smtClean="0"/>
              <a:t>6/10/2020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BD30795-A156-419A-9528-92D28FE66E24}" type="slidenum">
              <a:rPr lang="en-US" smtClean="0"/>
              <a:t>‹#›</a:t>
            </a:fld>
            <a:endParaRPr lang="en-US" dirty="0"/>
          </a:p>
        </p:txBody>
      </p:sp>
    </p:spTree>
    <p:extLst>
      <p:ext uri="{BB962C8B-B14F-4D97-AF65-F5344CB8AC3E}">
        <p14:creationId xmlns:p14="http://schemas.microsoft.com/office/powerpoint/2010/main" val="7940556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E265666-FC23-4CD5-A73F-153F6B658CBD}" type="datetimeFigureOut">
              <a:rPr lang="en-US" smtClean="0"/>
              <a:t>6/10/2020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BD30795-A156-419A-9528-92D28FE66E24}" type="slidenum">
              <a:rPr lang="en-US" smtClean="0"/>
              <a:t>‹#›</a:t>
            </a:fld>
            <a:endParaRPr lang="en-US" dirty="0"/>
          </a:p>
        </p:txBody>
      </p:sp>
    </p:spTree>
    <p:extLst>
      <p:ext uri="{BB962C8B-B14F-4D97-AF65-F5344CB8AC3E}">
        <p14:creationId xmlns:p14="http://schemas.microsoft.com/office/powerpoint/2010/main" val="20194856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65666-FC23-4CD5-A73F-153F6B658CBD}" type="datetimeFigureOut">
              <a:rPr lang="en-US" smtClean="0"/>
              <a:t>6/10/2020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D30795-A156-419A-9528-92D28FE66E24}" type="slidenum">
              <a:rPr lang="en-US" smtClean="0"/>
              <a:t>‹#›</a:t>
            </a:fld>
            <a:endParaRPr lang="en-US" dirty="0"/>
          </a:p>
        </p:txBody>
      </p:sp>
    </p:spTree>
    <p:extLst>
      <p:ext uri="{BB962C8B-B14F-4D97-AF65-F5344CB8AC3E}">
        <p14:creationId xmlns:p14="http://schemas.microsoft.com/office/powerpoint/2010/main" val="22113021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0" i="0" u="none"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u="none"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4.png"/><Relationship Id="rId5" Type="http://schemas.openxmlformats.org/officeDocument/2006/relationships/image" Target="../media/image3.emf"/><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5.jpeg"/><Relationship Id="rId5" Type="http://schemas.openxmlformats.org/officeDocument/2006/relationships/image" Target="../media/image4.pn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image" Target="../media/image4.png"/><Relationship Id="rId5" Type="http://schemas.openxmlformats.org/officeDocument/2006/relationships/image" Target="../media/image6.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6.xml"/><Relationship Id="rId5" Type="http://schemas.openxmlformats.org/officeDocument/2006/relationships/image" Target="../media/image4.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7.xml"/><Relationship Id="rId5" Type="http://schemas.openxmlformats.org/officeDocument/2006/relationships/image" Target="../media/image4.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4.png"/><Relationship Id="rId5" Type="http://schemas.openxmlformats.org/officeDocument/2006/relationships/image" Target="../media/image7.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4.png"/><Relationship Id="rId5" Type="http://schemas.openxmlformats.org/officeDocument/2006/relationships/image" Target="../media/image8.tif"/><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44137" y="3795282"/>
            <a:ext cx="9648304" cy="2387600"/>
          </a:xfrm>
        </p:spPr>
        <p:txBody>
          <a:bodyPr/>
          <a:lstStyle/>
          <a:p>
            <a:r>
              <a:rPr lang="en-US" dirty="0">
                <a:latin typeface="Articulate" panose="02000503040000020004" pitchFamily="2" charset="0"/>
              </a:rPr>
              <a:t>Q</a:t>
            </a:r>
            <a:r>
              <a:rPr lang="en-US" dirty="0">
                <a:solidFill>
                  <a:schemeClr val="accent2">
                    <a:lumMod val="75000"/>
                  </a:schemeClr>
                </a:solidFill>
                <a:latin typeface="Articulate" panose="02000503040000020004" pitchFamily="2" charset="0"/>
              </a:rPr>
              <a:t>w</a:t>
            </a:r>
            <a:r>
              <a:rPr lang="en-US" dirty="0">
                <a:latin typeface="Articulate" panose="02000503040000020004" pitchFamily="2" charset="0"/>
              </a:rPr>
              <a:t>ickly Seminar</a:t>
            </a:r>
          </a:p>
        </p:txBody>
      </p:sp>
      <p:sp>
        <p:nvSpPr>
          <p:cNvPr id="3" name="Subtitle 2"/>
          <p:cNvSpPr>
            <a:spLocks noGrp="1"/>
          </p:cNvSpPr>
          <p:nvPr>
            <p:ph type="subTitle" idx="1"/>
          </p:nvPr>
        </p:nvSpPr>
        <p:spPr>
          <a:xfrm>
            <a:off x="1244137" y="6274957"/>
            <a:ext cx="9648304" cy="1655762"/>
          </a:xfrm>
        </p:spPr>
        <p:txBody>
          <a:bodyPr/>
          <a:lstStyle/>
          <a:p>
            <a:r>
              <a:rPr lang="en-US" dirty="0"/>
              <a:t>Online Attendance in Blackboard, Nudges, Predictive Analytics and Beyond  </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99578" y="252878"/>
            <a:ext cx="7937422" cy="4905327"/>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41567954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lum bright="70000" contrast="-70000"/>
            <a:extLst>
              <a:ext uri="{BEBA8EAE-BF5A-486C-A8C5-ECC9F3942E4B}">
                <a14:imgProps xmlns:a14="http://schemas.microsoft.com/office/drawing/2010/main">
                  <a14:imgLayer r:embed="rId4">
                    <a14:imgEffect>
                      <a14:saturation sat="184000"/>
                    </a14:imgEffect>
                  </a14:imgLayer>
                </a14:imgProps>
              </a:ext>
              <a:ext uri="{28A0092B-C50C-407E-A947-70E740481C1C}">
                <a14:useLocalDpi xmlns:a14="http://schemas.microsoft.com/office/drawing/2010/main" val="0"/>
              </a:ext>
            </a:extLst>
          </a:blip>
          <a:stretch>
            <a:fillRect/>
          </a:stretch>
        </p:blipFill>
        <p:spPr>
          <a:xfrm>
            <a:off x="0" y="1815407"/>
            <a:ext cx="12199822" cy="5042593"/>
          </a:xfrm>
          <a:prstGeom prst="rect">
            <a:avLst/>
          </a:prstGeom>
        </p:spPr>
      </p:pic>
      <p:sp>
        <p:nvSpPr>
          <p:cNvPr id="2" name="Title 1"/>
          <p:cNvSpPr>
            <a:spLocks noGrp="1"/>
          </p:cNvSpPr>
          <p:nvPr>
            <p:ph type="title"/>
          </p:nvPr>
        </p:nvSpPr>
        <p:spPr>
          <a:xfrm>
            <a:off x="838200" y="120853"/>
            <a:ext cx="10657114" cy="1325563"/>
          </a:xfrm>
        </p:spPr>
        <p:txBody>
          <a:bodyPr/>
          <a:lstStyle/>
          <a:p>
            <a:r>
              <a:rPr lang="en-US" dirty="0"/>
              <a:t>Cuyahoga Community College at Glance</a:t>
            </a:r>
          </a:p>
        </p:txBody>
      </p:sp>
      <p:sp>
        <p:nvSpPr>
          <p:cNvPr id="5" name="Content Placeholder 4"/>
          <p:cNvSpPr>
            <a:spLocks noGrp="1"/>
          </p:cNvSpPr>
          <p:nvPr>
            <p:ph idx="1"/>
          </p:nvPr>
        </p:nvSpPr>
        <p:spPr>
          <a:xfrm>
            <a:off x="838200" y="1825625"/>
            <a:ext cx="5697875" cy="4351338"/>
          </a:xfrm>
        </p:spPr>
        <p:txBody>
          <a:bodyPr/>
          <a:lstStyle/>
          <a:p>
            <a:r>
              <a:rPr lang="en-US" dirty="0">
                <a:solidFill>
                  <a:srgbClr val="0070C0"/>
                </a:solidFill>
                <a:latin typeface="Calibri" charset="0"/>
                <a:ea typeface="MS PGothic" charset="0"/>
              </a:rPr>
              <a:t>First and largest community college in Ohio</a:t>
            </a:r>
          </a:p>
          <a:p>
            <a:r>
              <a:rPr lang="en-US" dirty="0">
                <a:solidFill>
                  <a:srgbClr val="0070C0"/>
                </a:solidFill>
                <a:latin typeface="Calibri" charset="0"/>
                <a:ea typeface="MS PGothic" charset="0"/>
              </a:rPr>
              <a:t>Open enrollment</a:t>
            </a:r>
          </a:p>
          <a:p>
            <a:r>
              <a:rPr lang="en-US" dirty="0">
                <a:solidFill>
                  <a:srgbClr val="0070C0"/>
                </a:solidFill>
                <a:latin typeface="Calibri" charset="0"/>
                <a:ea typeface="MS PGothic" charset="0"/>
              </a:rPr>
              <a:t>55,000+ students attend annually</a:t>
            </a:r>
          </a:p>
          <a:p>
            <a:r>
              <a:rPr lang="en-US" dirty="0">
                <a:solidFill>
                  <a:srgbClr val="0070C0"/>
                </a:solidFill>
                <a:latin typeface="Calibri" charset="0"/>
                <a:ea typeface="MS PGothic" charset="0"/>
              </a:rPr>
              <a:t>Average student age: 27</a:t>
            </a:r>
          </a:p>
          <a:p>
            <a:r>
              <a:rPr lang="en-US" dirty="0">
                <a:solidFill>
                  <a:srgbClr val="0070C0"/>
                </a:solidFill>
                <a:latin typeface="Calibri" charset="0"/>
                <a:ea typeface="MS PGothic" charset="0"/>
              </a:rPr>
              <a:t>Lowest tuition in Ohio</a:t>
            </a:r>
          </a:p>
          <a:p>
            <a:r>
              <a:rPr lang="en-US" dirty="0">
                <a:solidFill>
                  <a:srgbClr val="0070C0"/>
                </a:solidFill>
                <a:latin typeface="Calibri" charset="0"/>
                <a:ea typeface="MS PGothic" charset="0"/>
              </a:rPr>
              <a:t>Currently thanks to COV19 - all courses have been moved to online</a:t>
            </a:r>
          </a:p>
          <a:p>
            <a:endParaRPr lang="en-US" dirty="0"/>
          </a:p>
        </p:txBody>
      </p:sp>
      <p:pic>
        <p:nvPicPr>
          <p:cNvPr id="6" name="Content Placeholder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a:xfrm>
            <a:off x="6536075" y="1815407"/>
            <a:ext cx="5365750" cy="3921125"/>
          </a:xfrm>
          <a:prstGeom prst="rect">
            <a:avLst/>
          </a:prstGeom>
        </p:spPr>
      </p:pic>
      <p:pic>
        <p:nvPicPr>
          <p:cNvPr id="7" name="Picture 6"/>
          <p:cNvPicPr>
            <a:picLocks noChangeAspect="1"/>
          </p:cNvPicPr>
          <p:nvPr/>
        </p:nvPicPr>
        <p:blipFill rotWithShape="1">
          <a:blip r:embed="rId6">
            <a:extLst>
              <a:ext uri="{28A0092B-C50C-407E-A947-70E740481C1C}">
                <a14:useLocalDpi xmlns:a14="http://schemas.microsoft.com/office/drawing/2010/main" val="0"/>
              </a:ext>
            </a:extLst>
          </a:blip>
          <a:srcRect l="60246"/>
          <a:stretch/>
        </p:blipFill>
        <p:spPr>
          <a:xfrm>
            <a:off x="10496939" y="4270303"/>
            <a:ext cx="1957874" cy="2587696"/>
          </a:xfrm>
          <a:prstGeom prst="rect">
            <a:avLst/>
          </a:prstGeom>
        </p:spPr>
      </p:pic>
    </p:spTree>
    <p:custDataLst>
      <p:tags r:id="rId1"/>
    </p:custDataLst>
    <p:extLst>
      <p:ext uri="{BB962C8B-B14F-4D97-AF65-F5344CB8AC3E}">
        <p14:creationId xmlns:p14="http://schemas.microsoft.com/office/powerpoint/2010/main" val="20907684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lum bright="70000" contrast="-70000"/>
            <a:extLst>
              <a:ext uri="{BEBA8EAE-BF5A-486C-A8C5-ECC9F3942E4B}">
                <a14:imgProps xmlns:a14="http://schemas.microsoft.com/office/drawing/2010/main">
                  <a14:imgLayer r:embed="rId4">
                    <a14:imgEffect>
                      <a14:saturation sat="184000"/>
                    </a14:imgEffect>
                  </a14:imgLayer>
                </a14:imgProps>
              </a:ext>
              <a:ext uri="{28A0092B-C50C-407E-A947-70E740481C1C}">
                <a14:useLocalDpi xmlns:a14="http://schemas.microsoft.com/office/drawing/2010/main" val="0"/>
              </a:ext>
            </a:extLst>
          </a:blip>
          <a:stretch>
            <a:fillRect/>
          </a:stretch>
        </p:blipFill>
        <p:spPr>
          <a:xfrm>
            <a:off x="0" y="1815407"/>
            <a:ext cx="12199822" cy="5042593"/>
          </a:xfrm>
          <a:prstGeom prst="rect">
            <a:avLst/>
          </a:prstGeom>
        </p:spPr>
      </p:pic>
      <p:sp>
        <p:nvSpPr>
          <p:cNvPr id="2" name="Title 1"/>
          <p:cNvSpPr>
            <a:spLocks noGrp="1"/>
          </p:cNvSpPr>
          <p:nvPr>
            <p:ph type="title"/>
          </p:nvPr>
        </p:nvSpPr>
        <p:spPr>
          <a:xfrm>
            <a:off x="838200" y="120853"/>
            <a:ext cx="10657114" cy="1325563"/>
          </a:xfrm>
        </p:spPr>
        <p:txBody>
          <a:bodyPr/>
          <a:lstStyle/>
          <a:p>
            <a:r>
              <a:rPr lang="en-US" dirty="0" smtClean="0"/>
              <a:t>COVID19 Landscape</a:t>
            </a:r>
            <a:endParaRPr lang="en-US" dirty="0"/>
          </a:p>
        </p:txBody>
      </p:sp>
      <p:sp>
        <p:nvSpPr>
          <p:cNvPr id="5" name="Content Placeholder 4"/>
          <p:cNvSpPr>
            <a:spLocks noGrp="1"/>
          </p:cNvSpPr>
          <p:nvPr>
            <p:ph idx="1"/>
          </p:nvPr>
        </p:nvSpPr>
        <p:spPr>
          <a:xfrm>
            <a:off x="838200" y="1446416"/>
            <a:ext cx="5697875" cy="5055984"/>
          </a:xfrm>
        </p:spPr>
        <p:txBody>
          <a:bodyPr>
            <a:normAutofit fontScale="92500"/>
          </a:bodyPr>
          <a:lstStyle/>
          <a:p>
            <a:r>
              <a:rPr lang="en-US" dirty="0" smtClean="0">
                <a:solidFill>
                  <a:srgbClr val="0070C0"/>
                </a:solidFill>
                <a:latin typeface="Calibri" charset="0"/>
                <a:ea typeface="MS PGothic" charset="0"/>
              </a:rPr>
              <a:t>2540 Courses to 4500 over Spring Break in Blackboard Learn</a:t>
            </a:r>
            <a:endParaRPr lang="en-US" dirty="0">
              <a:solidFill>
                <a:srgbClr val="0070C0"/>
              </a:solidFill>
              <a:latin typeface="Calibri" charset="0"/>
              <a:ea typeface="MS PGothic" charset="0"/>
            </a:endParaRPr>
          </a:p>
          <a:p>
            <a:r>
              <a:rPr lang="en-US" dirty="0" smtClean="0">
                <a:solidFill>
                  <a:srgbClr val="0070C0"/>
                </a:solidFill>
                <a:latin typeface="Calibri" charset="0"/>
                <a:ea typeface="MS PGothic" charset="0"/>
              </a:rPr>
              <a:t>Less than half the faculty using Blackboard Learn to almost all</a:t>
            </a:r>
          </a:p>
          <a:p>
            <a:r>
              <a:rPr lang="en-US" dirty="0" smtClean="0">
                <a:solidFill>
                  <a:srgbClr val="0070C0"/>
                </a:solidFill>
                <a:latin typeface="Calibri" charset="0"/>
                <a:ea typeface="MS PGothic" charset="0"/>
              </a:rPr>
              <a:t>16,400 to 29,700 students (spring)</a:t>
            </a:r>
            <a:endParaRPr lang="en-US" dirty="0">
              <a:solidFill>
                <a:srgbClr val="0070C0"/>
              </a:solidFill>
              <a:latin typeface="Calibri" charset="0"/>
              <a:ea typeface="MS PGothic" charset="0"/>
            </a:endParaRPr>
          </a:p>
          <a:p>
            <a:r>
              <a:rPr lang="en-US" dirty="0" smtClean="0">
                <a:solidFill>
                  <a:srgbClr val="0070C0"/>
                </a:solidFill>
                <a:latin typeface="Calibri" charset="0"/>
                <a:ea typeface="MS PGothic" charset="0"/>
              </a:rPr>
              <a:t>Started training on how to use Webex to entire faculty</a:t>
            </a:r>
          </a:p>
          <a:p>
            <a:r>
              <a:rPr lang="en-US" dirty="0" smtClean="0">
                <a:solidFill>
                  <a:srgbClr val="0070C0"/>
                </a:solidFill>
                <a:latin typeface="Calibri" charset="0"/>
                <a:ea typeface="MS PGothic" charset="0"/>
              </a:rPr>
              <a:t>Digital Divide Student &amp; Faculty Issues</a:t>
            </a:r>
            <a:endParaRPr lang="en-US" dirty="0" smtClean="0">
              <a:solidFill>
                <a:srgbClr val="0070C0"/>
              </a:solidFill>
              <a:latin typeface="Calibri" charset="0"/>
              <a:ea typeface="MS PGothic" charset="0"/>
            </a:endParaRPr>
          </a:p>
          <a:p>
            <a:r>
              <a:rPr lang="en-US" dirty="0" smtClean="0">
                <a:solidFill>
                  <a:srgbClr val="0070C0"/>
                </a:solidFill>
                <a:latin typeface="Calibri" charset="0"/>
                <a:ea typeface="MS PGothic" charset="0"/>
              </a:rPr>
              <a:t>New Online Course Descriptions</a:t>
            </a:r>
            <a:endParaRPr lang="en-US" dirty="0" smtClean="0">
              <a:solidFill>
                <a:srgbClr val="0070C0"/>
              </a:solidFill>
              <a:latin typeface="Calibri" charset="0"/>
              <a:ea typeface="MS PGothic" charset="0"/>
            </a:endParaRPr>
          </a:p>
          <a:p>
            <a:r>
              <a:rPr lang="en-US" dirty="0" smtClean="0">
                <a:solidFill>
                  <a:srgbClr val="0070C0"/>
                </a:solidFill>
                <a:latin typeface="Calibri" charset="0"/>
                <a:ea typeface="MS PGothic" charset="0"/>
              </a:rPr>
              <a:t>Online Proctoring Explodes</a:t>
            </a:r>
          </a:p>
          <a:p>
            <a:pPr marL="0" indent="0">
              <a:buNone/>
            </a:pPr>
            <a:r>
              <a:rPr lang="en-US" dirty="0" smtClean="0">
                <a:solidFill>
                  <a:srgbClr val="0070C0"/>
                </a:solidFill>
                <a:latin typeface="Calibri" charset="0"/>
                <a:ea typeface="MS PGothic" charset="0"/>
              </a:rPr>
              <a:t>…so does the Budget.</a:t>
            </a:r>
            <a:endParaRPr lang="en-US" dirty="0">
              <a:solidFill>
                <a:srgbClr val="0070C0"/>
              </a:solidFill>
              <a:latin typeface="Calibri" charset="0"/>
              <a:ea typeface="MS PGothic" charset="0"/>
            </a:endParaRPr>
          </a:p>
          <a:p>
            <a:endParaRPr lang="en-US" dirty="0"/>
          </a:p>
        </p:txBody>
      </p:sp>
      <p:pic>
        <p:nvPicPr>
          <p:cNvPr id="7" name="Picture 6"/>
          <p:cNvPicPr>
            <a:picLocks noChangeAspect="1"/>
          </p:cNvPicPr>
          <p:nvPr/>
        </p:nvPicPr>
        <p:blipFill rotWithShape="1">
          <a:blip r:embed="rId5">
            <a:extLst>
              <a:ext uri="{28A0092B-C50C-407E-A947-70E740481C1C}">
                <a14:useLocalDpi xmlns:a14="http://schemas.microsoft.com/office/drawing/2010/main" val="0"/>
              </a:ext>
            </a:extLst>
          </a:blip>
          <a:srcRect l="60246"/>
          <a:stretch/>
        </p:blipFill>
        <p:spPr>
          <a:xfrm>
            <a:off x="10496939" y="4270303"/>
            <a:ext cx="1957874" cy="2587696"/>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13866" y="1720734"/>
            <a:ext cx="4781448" cy="3613058"/>
          </a:xfrm>
          <a:prstGeom prst="rect">
            <a:avLst/>
          </a:prstGeom>
        </p:spPr>
      </p:pic>
    </p:spTree>
    <p:custDataLst>
      <p:tags r:id="rId1"/>
    </p:custDataLst>
    <p:extLst>
      <p:ext uri="{BB962C8B-B14F-4D97-AF65-F5344CB8AC3E}">
        <p14:creationId xmlns:p14="http://schemas.microsoft.com/office/powerpoint/2010/main" val="29400148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lum bright="70000" contrast="-70000"/>
            <a:extLst>
              <a:ext uri="{BEBA8EAE-BF5A-486C-A8C5-ECC9F3942E4B}">
                <a14:imgProps xmlns:a14="http://schemas.microsoft.com/office/drawing/2010/main">
                  <a14:imgLayer r:embed="rId4">
                    <a14:imgEffect>
                      <a14:saturation sat="184000"/>
                    </a14:imgEffect>
                  </a14:imgLayer>
                </a14:imgProps>
              </a:ext>
              <a:ext uri="{28A0092B-C50C-407E-A947-70E740481C1C}">
                <a14:useLocalDpi xmlns:a14="http://schemas.microsoft.com/office/drawing/2010/main" val="0"/>
              </a:ext>
            </a:extLst>
          </a:blip>
          <a:stretch>
            <a:fillRect/>
          </a:stretch>
        </p:blipFill>
        <p:spPr>
          <a:xfrm>
            <a:off x="0" y="1815407"/>
            <a:ext cx="12199822" cy="5042593"/>
          </a:xfrm>
          <a:prstGeom prst="rect">
            <a:avLst/>
          </a:prstGeom>
        </p:spPr>
      </p:pic>
      <p:sp>
        <p:nvSpPr>
          <p:cNvPr id="2" name="Title 1"/>
          <p:cNvSpPr>
            <a:spLocks noGrp="1"/>
          </p:cNvSpPr>
          <p:nvPr>
            <p:ph type="title"/>
          </p:nvPr>
        </p:nvSpPr>
        <p:spPr>
          <a:xfrm>
            <a:off x="838200" y="120853"/>
            <a:ext cx="10515600" cy="1325563"/>
          </a:xfrm>
        </p:spPr>
        <p:txBody>
          <a:bodyPr/>
          <a:lstStyle/>
          <a:p>
            <a:r>
              <a:rPr lang="en-US" dirty="0"/>
              <a:t>Engineered Online Learning</a:t>
            </a:r>
          </a:p>
        </p:txBody>
      </p:sp>
      <p:sp>
        <p:nvSpPr>
          <p:cNvPr id="3" name="Content Placeholder 2"/>
          <p:cNvSpPr>
            <a:spLocks noGrp="1"/>
          </p:cNvSpPr>
          <p:nvPr>
            <p:ph idx="1"/>
          </p:nvPr>
        </p:nvSpPr>
        <p:spPr>
          <a:xfrm>
            <a:off x="838200" y="1201275"/>
            <a:ext cx="10515600" cy="5453147"/>
          </a:xfrm>
        </p:spPr>
        <p:txBody>
          <a:bodyPr>
            <a:normAutofit/>
          </a:bodyPr>
          <a:lstStyle/>
          <a:p>
            <a:pPr marL="0" lvl="0" indent="0">
              <a:buNone/>
            </a:pPr>
            <a:r>
              <a:rPr lang="en-US" dirty="0">
                <a:solidFill>
                  <a:srgbClr val="0070C0"/>
                </a:solidFill>
              </a:rPr>
              <a:t>Active Users in Blackboard Learn over Summer semester: </a:t>
            </a:r>
            <a:r>
              <a:rPr lang="en-US" dirty="0"/>
              <a:t>23,115</a:t>
            </a:r>
          </a:p>
          <a:p>
            <a:pPr marL="0" lvl="0" indent="0">
              <a:buNone/>
            </a:pPr>
            <a:r>
              <a:rPr lang="en-US" dirty="0">
                <a:solidFill>
                  <a:srgbClr val="0070C0"/>
                </a:solidFill>
              </a:rPr>
              <a:t>Number of courses in Blackboard overall in Summer 2020: </a:t>
            </a:r>
            <a:r>
              <a:rPr lang="en-US" dirty="0"/>
              <a:t>1,459</a:t>
            </a:r>
          </a:p>
          <a:p>
            <a:pPr marL="0" lvl="0" indent="0">
              <a:buNone/>
            </a:pPr>
            <a:r>
              <a:rPr lang="en-US" dirty="0">
                <a:solidFill>
                  <a:srgbClr val="0070C0"/>
                </a:solidFill>
              </a:rPr>
              <a:t>Total number of Mediasite video views this </a:t>
            </a:r>
            <a:r>
              <a:rPr lang="en-US" dirty="0" smtClean="0">
                <a:solidFill>
                  <a:srgbClr val="0070C0"/>
                </a:solidFill>
              </a:rPr>
              <a:t>past week</a:t>
            </a:r>
            <a:r>
              <a:rPr lang="en-US" dirty="0">
                <a:solidFill>
                  <a:srgbClr val="0070C0"/>
                </a:solidFill>
              </a:rPr>
              <a:t>:</a:t>
            </a:r>
            <a:r>
              <a:rPr lang="en-US" dirty="0"/>
              <a:t> 11,358</a:t>
            </a:r>
          </a:p>
          <a:p>
            <a:pPr marL="0" indent="0">
              <a:buNone/>
            </a:pPr>
            <a:r>
              <a:rPr lang="en-US" dirty="0">
                <a:solidFill>
                  <a:srgbClr val="0070C0"/>
                </a:solidFill>
              </a:rPr>
              <a:t>ProctorU Exams Completed: </a:t>
            </a:r>
            <a:r>
              <a:rPr lang="en-US" dirty="0" smtClean="0"/>
              <a:t>2,404 (spring)</a:t>
            </a:r>
            <a:endParaRPr lang="en-US" dirty="0"/>
          </a:p>
          <a:p>
            <a:pPr marL="0" indent="0">
              <a:buNone/>
            </a:pPr>
            <a:endParaRPr lang="en-US" dirty="0"/>
          </a:p>
          <a:p>
            <a:pPr marL="0" indent="0">
              <a:buNone/>
            </a:pPr>
            <a:endParaRPr lang="en-US" dirty="0"/>
          </a:p>
          <a:p>
            <a:pPr marL="0" lvl="0" indent="0">
              <a:buNone/>
            </a:pPr>
            <a:endParaRPr lang="en-US" sz="1400" dirty="0">
              <a:solidFill>
                <a:schemeClr val="accent1">
                  <a:lumMod val="75000"/>
                </a:schemeClr>
              </a:solidFill>
            </a:endParaRPr>
          </a:p>
        </p:txBody>
      </p:sp>
      <p:pic>
        <p:nvPicPr>
          <p:cNvPr id="5" name="Picture 4"/>
          <p:cNvPicPr/>
          <p:nvPr/>
        </p:nvPicPr>
        <p:blipFill>
          <a:blip r:embed="rId5" cstate="print">
            <a:extLst>
              <a:ext uri="{28A0092B-C50C-407E-A947-70E740481C1C}">
                <a14:useLocalDpi xmlns:a14="http://schemas.microsoft.com/office/drawing/2010/main" val="0"/>
              </a:ext>
            </a:extLst>
          </a:blip>
          <a:stretch>
            <a:fillRect/>
          </a:stretch>
        </p:blipFill>
        <p:spPr>
          <a:xfrm>
            <a:off x="838200" y="3364268"/>
            <a:ext cx="8133600" cy="3290153"/>
          </a:xfrm>
          <a:prstGeom prst="rect">
            <a:avLst/>
          </a:prstGeom>
        </p:spPr>
      </p:pic>
      <p:pic>
        <p:nvPicPr>
          <p:cNvPr id="6" name="Picture 5"/>
          <p:cNvPicPr>
            <a:picLocks noChangeAspect="1"/>
          </p:cNvPicPr>
          <p:nvPr/>
        </p:nvPicPr>
        <p:blipFill rotWithShape="1">
          <a:blip r:embed="rId6">
            <a:extLst>
              <a:ext uri="{28A0092B-C50C-407E-A947-70E740481C1C}">
                <a14:useLocalDpi xmlns:a14="http://schemas.microsoft.com/office/drawing/2010/main" val="0"/>
              </a:ext>
            </a:extLst>
          </a:blip>
          <a:srcRect l="60246"/>
          <a:stretch/>
        </p:blipFill>
        <p:spPr>
          <a:xfrm>
            <a:off x="10496939" y="4270303"/>
            <a:ext cx="1957874" cy="2587696"/>
          </a:xfrm>
          <a:prstGeom prst="rect">
            <a:avLst/>
          </a:prstGeom>
        </p:spPr>
      </p:pic>
    </p:spTree>
    <p:custDataLst>
      <p:tags r:id="rId1"/>
    </p:custDataLst>
    <p:extLst>
      <p:ext uri="{BB962C8B-B14F-4D97-AF65-F5344CB8AC3E}">
        <p14:creationId xmlns:p14="http://schemas.microsoft.com/office/powerpoint/2010/main" val="37826303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lum bright="70000" contrast="-70000"/>
            <a:extLst>
              <a:ext uri="{BEBA8EAE-BF5A-486C-A8C5-ECC9F3942E4B}">
                <a14:imgProps xmlns:a14="http://schemas.microsoft.com/office/drawing/2010/main">
                  <a14:imgLayer r:embed="rId4">
                    <a14:imgEffect>
                      <a14:saturation sat="184000"/>
                    </a14:imgEffect>
                  </a14:imgLayer>
                </a14:imgProps>
              </a:ext>
              <a:ext uri="{28A0092B-C50C-407E-A947-70E740481C1C}">
                <a14:useLocalDpi xmlns:a14="http://schemas.microsoft.com/office/drawing/2010/main" val="0"/>
              </a:ext>
            </a:extLst>
          </a:blip>
          <a:stretch>
            <a:fillRect/>
          </a:stretch>
        </p:blipFill>
        <p:spPr>
          <a:xfrm>
            <a:off x="0" y="1815407"/>
            <a:ext cx="12199822" cy="5042593"/>
          </a:xfrm>
          <a:prstGeom prst="rect">
            <a:avLst/>
          </a:prstGeom>
        </p:spPr>
      </p:pic>
      <p:sp>
        <p:nvSpPr>
          <p:cNvPr id="2" name="Title 1"/>
          <p:cNvSpPr>
            <a:spLocks noGrp="1"/>
          </p:cNvSpPr>
          <p:nvPr>
            <p:ph type="title"/>
          </p:nvPr>
        </p:nvSpPr>
        <p:spPr>
          <a:xfrm>
            <a:off x="838200" y="120853"/>
            <a:ext cx="10515600" cy="1325563"/>
          </a:xfrm>
        </p:spPr>
        <p:txBody>
          <a:bodyPr/>
          <a:lstStyle/>
          <a:p>
            <a:r>
              <a:rPr lang="en-US" dirty="0"/>
              <a:t>Engineered Online Learning</a:t>
            </a:r>
          </a:p>
        </p:txBody>
      </p:sp>
      <p:sp>
        <p:nvSpPr>
          <p:cNvPr id="3" name="Content Placeholder 2"/>
          <p:cNvSpPr>
            <a:spLocks noGrp="1"/>
          </p:cNvSpPr>
          <p:nvPr>
            <p:ph idx="1"/>
          </p:nvPr>
        </p:nvSpPr>
        <p:spPr>
          <a:xfrm>
            <a:off x="838200" y="1238597"/>
            <a:ext cx="10515600" cy="5453147"/>
          </a:xfrm>
        </p:spPr>
        <p:txBody>
          <a:bodyPr>
            <a:normAutofit/>
          </a:bodyPr>
          <a:lstStyle/>
          <a:p>
            <a:pPr lvl="0"/>
            <a:r>
              <a:rPr lang="en-US" sz="1400" b="1" dirty="0">
                <a:solidFill>
                  <a:schemeClr val="accent1">
                    <a:lumMod val="75000"/>
                  </a:schemeClr>
                </a:solidFill>
              </a:rPr>
              <a:t>Blackboard Learn – SAAS Cloud Hosting – Ultra Base Navigation </a:t>
            </a:r>
            <a:endParaRPr lang="en-US" sz="1400" dirty="0">
              <a:solidFill>
                <a:schemeClr val="accent1">
                  <a:lumMod val="75000"/>
                </a:schemeClr>
              </a:solidFill>
            </a:endParaRPr>
          </a:p>
          <a:p>
            <a:r>
              <a:rPr lang="en-US" sz="1400" b="1" dirty="0">
                <a:solidFill>
                  <a:srgbClr val="0070C0"/>
                </a:solidFill>
              </a:rPr>
              <a:t>Mediasite Cloud and Streaming</a:t>
            </a:r>
            <a:endParaRPr lang="en-US" sz="1400" dirty="0">
              <a:solidFill>
                <a:srgbClr val="0070C0"/>
              </a:solidFill>
            </a:endParaRPr>
          </a:p>
          <a:p>
            <a:pPr lvl="0"/>
            <a:r>
              <a:rPr lang="en-US" sz="1400" b="1" dirty="0">
                <a:solidFill>
                  <a:srgbClr val="0070C0"/>
                </a:solidFill>
              </a:rPr>
              <a:t>ALLY – Accessibility and ADA Compliance</a:t>
            </a:r>
          </a:p>
          <a:p>
            <a:r>
              <a:rPr lang="en-US" sz="1400" b="1" dirty="0" err="1">
                <a:solidFill>
                  <a:schemeClr val="accent1">
                    <a:lumMod val="75000"/>
                  </a:schemeClr>
                </a:solidFill>
              </a:rPr>
              <a:t>Readspeaker</a:t>
            </a:r>
            <a:endParaRPr lang="en-US" sz="1400" dirty="0">
              <a:solidFill>
                <a:schemeClr val="accent1">
                  <a:lumMod val="75000"/>
                </a:schemeClr>
              </a:solidFill>
            </a:endParaRPr>
          </a:p>
          <a:p>
            <a:r>
              <a:rPr lang="en-US" sz="1400" b="1" dirty="0">
                <a:solidFill>
                  <a:srgbClr val="0070C0"/>
                </a:solidFill>
              </a:rPr>
              <a:t>ProctorU – Live+, Review+ Live Launch, Review+ MyMathLab</a:t>
            </a:r>
          </a:p>
          <a:p>
            <a:r>
              <a:rPr lang="en-US" sz="1400" b="1" dirty="0">
                <a:solidFill>
                  <a:srgbClr val="0070C0"/>
                </a:solidFill>
              </a:rPr>
              <a:t>Smarthinking Online Tutoring </a:t>
            </a:r>
          </a:p>
          <a:p>
            <a:r>
              <a:rPr lang="en-US" sz="1400" b="1" dirty="0">
                <a:solidFill>
                  <a:srgbClr val="0070C0"/>
                </a:solidFill>
              </a:rPr>
              <a:t>30+ Publisher Integrations (McGraw Hill/ Cengage/ Barnes &amp; Noble etc.)</a:t>
            </a:r>
          </a:p>
          <a:p>
            <a:r>
              <a:rPr lang="en-US" sz="2000" b="1" dirty="0">
                <a:solidFill>
                  <a:srgbClr val="0070C0"/>
                </a:solidFill>
              </a:rPr>
              <a:t>Qwickly Inc. - LTI Integration into Blackboard SaaS</a:t>
            </a:r>
          </a:p>
          <a:p>
            <a:pPr lvl="1"/>
            <a:r>
              <a:rPr lang="en-US" sz="2000" b="1" dirty="0">
                <a:solidFill>
                  <a:srgbClr val="0070C0"/>
                </a:solidFill>
              </a:rPr>
              <a:t>Qwickly Course Tools</a:t>
            </a:r>
            <a:endParaRPr lang="en-US" sz="2000" dirty="0">
              <a:solidFill>
                <a:srgbClr val="0070C0"/>
              </a:solidFill>
            </a:endParaRPr>
          </a:p>
          <a:p>
            <a:pPr lvl="1"/>
            <a:r>
              <a:rPr lang="en-US" sz="2000" b="1" dirty="0">
                <a:solidFill>
                  <a:srgbClr val="0070C0"/>
                </a:solidFill>
              </a:rPr>
              <a:t>Qwickly Automated Online/Blended Gradebook &amp;  Student Analytics</a:t>
            </a:r>
            <a:r>
              <a:rPr lang="en-US" b="1" dirty="0">
                <a:solidFill>
                  <a:srgbClr val="0070C0"/>
                </a:solidFill>
              </a:rPr>
              <a:t> </a:t>
            </a:r>
            <a:endParaRPr lang="en-US" dirty="0">
              <a:solidFill>
                <a:srgbClr val="0070C0"/>
              </a:solidFill>
            </a:endParaRPr>
          </a:p>
          <a:p>
            <a:pPr lvl="0"/>
            <a:r>
              <a:rPr lang="en-US" sz="1500" b="1" dirty="0" err="1">
                <a:solidFill>
                  <a:schemeClr val="accent1">
                    <a:lumMod val="75000"/>
                  </a:schemeClr>
                </a:solidFill>
              </a:rPr>
              <a:t>Respondus</a:t>
            </a:r>
            <a:r>
              <a:rPr lang="en-US" sz="1500" b="1" dirty="0">
                <a:solidFill>
                  <a:schemeClr val="accent1">
                    <a:lumMod val="75000"/>
                  </a:schemeClr>
                </a:solidFill>
              </a:rPr>
              <a:t> </a:t>
            </a:r>
          </a:p>
          <a:p>
            <a:pPr lvl="0"/>
            <a:r>
              <a:rPr lang="en-US" sz="1500" b="1" dirty="0" err="1">
                <a:solidFill>
                  <a:schemeClr val="accent1">
                    <a:lumMod val="75000"/>
                  </a:schemeClr>
                </a:solidFill>
              </a:rPr>
              <a:t>PlayPosit</a:t>
            </a:r>
            <a:r>
              <a:rPr lang="en-US" sz="1500" b="1" dirty="0">
                <a:solidFill>
                  <a:schemeClr val="accent1">
                    <a:lumMod val="75000"/>
                  </a:schemeClr>
                </a:solidFill>
              </a:rPr>
              <a:t> </a:t>
            </a:r>
          </a:p>
          <a:p>
            <a:pPr lvl="0"/>
            <a:r>
              <a:rPr lang="en-US" sz="1500" b="1" dirty="0">
                <a:solidFill>
                  <a:schemeClr val="accent1">
                    <a:lumMod val="75000"/>
                  </a:schemeClr>
                </a:solidFill>
              </a:rPr>
              <a:t>WebEx  – Synchronous video integration in the Blackboard Learn LMS – (can we talk?)</a:t>
            </a:r>
            <a:endParaRPr lang="en-US" sz="1500" dirty="0">
              <a:solidFill>
                <a:schemeClr val="accent1">
                  <a:lumMod val="75000"/>
                </a:schemeClr>
              </a:solidFill>
            </a:endParaRPr>
          </a:p>
          <a:p>
            <a:pPr lvl="0"/>
            <a:r>
              <a:rPr lang="en-US" sz="1500" b="1" dirty="0">
                <a:solidFill>
                  <a:schemeClr val="accent1">
                    <a:lumMod val="75000"/>
                  </a:schemeClr>
                </a:solidFill>
              </a:rPr>
              <a:t>Remind – (free version)</a:t>
            </a:r>
          </a:p>
          <a:p>
            <a:pPr lvl="0"/>
            <a:r>
              <a:rPr lang="en-US" sz="1500" b="1" dirty="0">
                <a:solidFill>
                  <a:schemeClr val="accent1">
                    <a:lumMod val="75000"/>
                  </a:schemeClr>
                </a:solidFill>
              </a:rPr>
              <a:t>Articulate 360</a:t>
            </a:r>
          </a:p>
        </p:txBody>
      </p:sp>
      <p:pic>
        <p:nvPicPr>
          <p:cNvPr id="7" name="Picture 6"/>
          <p:cNvPicPr>
            <a:picLocks noChangeAspect="1"/>
          </p:cNvPicPr>
          <p:nvPr/>
        </p:nvPicPr>
        <p:blipFill rotWithShape="1">
          <a:blip r:embed="rId5">
            <a:extLst>
              <a:ext uri="{28A0092B-C50C-407E-A947-70E740481C1C}">
                <a14:useLocalDpi xmlns:a14="http://schemas.microsoft.com/office/drawing/2010/main" val="0"/>
              </a:ext>
            </a:extLst>
          </a:blip>
          <a:srcRect l="60246"/>
          <a:stretch/>
        </p:blipFill>
        <p:spPr>
          <a:xfrm>
            <a:off x="10496939" y="4270303"/>
            <a:ext cx="1957874" cy="2587696"/>
          </a:xfrm>
          <a:prstGeom prst="rect">
            <a:avLst/>
          </a:prstGeom>
        </p:spPr>
      </p:pic>
    </p:spTree>
    <p:custDataLst>
      <p:tags r:id="rId1"/>
    </p:custDataLst>
    <p:extLst>
      <p:ext uri="{BB962C8B-B14F-4D97-AF65-F5344CB8AC3E}">
        <p14:creationId xmlns:p14="http://schemas.microsoft.com/office/powerpoint/2010/main" val="41357707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lum bright="70000" contrast="-70000"/>
            <a:extLst>
              <a:ext uri="{BEBA8EAE-BF5A-486C-A8C5-ECC9F3942E4B}">
                <a14:imgProps xmlns:a14="http://schemas.microsoft.com/office/drawing/2010/main">
                  <a14:imgLayer r:embed="rId4">
                    <a14:imgEffect>
                      <a14:saturation sat="184000"/>
                    </a14:imgEffect>
                  </a14:imgLayer>
                </a14:imgProps>
              </a:ext>
              <a:ext uri="{28A0092B-C50C-407E-A947-70E740481C1C}">
                <a14:useLocalDpi xmlns:a14="http://schemas.microsoft.com/office/drawing/2010/main" val="0"/>
              </a:ext>
            </a:extLst>
          </a:blip>
          <a:stretch>
            <a:fillRect/>
          </a:stretch>
        </p:blipFill>
        <p:spPr>
          <a:xfrm>
            <a:off x="0" y="1815407"/>
            <a:ext cx="12199822" cy="5042593"/>
          </a:xfrm>
          <a:prstGeom prst="rect">
            <a:avLst/>
          </a:prstGeom>
        </p:spPr>
      </p:pic>
      <p:sp>
        <p:nvSpPr>
          <p:cNvPr id="2" name="Title 1"/>
          <p:cNvSpPr>
            <a:spLocks noGrp="1"/>
          </p:cNvSpPr>
          <p:nvPr>
            <p:ph type="title"/>
          </p:nvPr>
        </p:nvSpPr>
        <p:spPr>
          <a:xfrm>
            <a:off x="446314" y="120853"/>
            <a:ext cx="11288486" cy="1325563"/>
          </a:xfrm>
        </p:spPr>
        <p:txBody>
          <a:bodyPr>
            <a:normAutofit/>
          </a:bodyPr>
          <a:lstStyle/>
          <a:p>
            <a:r>
              <a:rPr lang="en-US" dirty="0"/>
              <a:t>Where Cuyahoga Community College is headed…</a:t>
            </a:r>
          </a:p>
        </p:txBody>
      </p:sp>
      <p:pic>
        <p:nvPicPr>
          <p:cNvPr id="5" name="Picture 4"/>
          <p:cNvPicPr>
            <a:picLocks noChangeAspect="1"/>
          </p:cNvPicPr>
          <p:nvPr/>
        </p:nvPicPr>
        <p:blipFill rotWithShape="1">
          <a:blip r:embed="rId5">
            <a:extLst>
              <a:ext uri="{28A0092B-C50C-407E-A947-70E740481C1C}">
                <a14:useLocalDpi xmlns:a14="http://schemas.microsoft.com/office/drawing/2010/main" val="0"/>
              </a:ext>
            </a:extLst>
          </a:blip>
          <a:srcRect l="60246"/>
          <a:stretch/>
        </p:blipFill>
        <p:spPr>
          <a:xfrm>
            <a:off x="10496939" y="4270303"/>
            <a:ext cx="1957874" cy="2587696"/>
          </a:xfrm>
          <a:prstGeom prst="rect">
            <a:avLst/>
          </a:prstGeom>
        </p:spPr>
      </p:pic>
      <p:sp>
        <p:nvSpPr>
          <p:cNvPr id="3" name="Content Placeholder 2"/>
          <p:cNvSpPr>
            <a:spLocks noGrp="1"/>
          </p:cNvSpPr>
          <p:nvPr>
            <p:ph idx="1"/>
          </p:nvPr>
        </p:nvSpPr>
        <p:spPr>
          <a:xfrm>
            <a:off x="838200" y="1238597"/>
            <a:ext cx="10515600" cy="5453147"/>
          </a:xfrm>
        </p:spPr>
        <p:txBody>
          <a:bodyPr>
            <a:normAutofit/>
          </a:bodyPr>
          <a:lstStyle/>
          <a:p>
            <a:pPr lvl="0"/>
            <a:endParaRPr lang="en-US" sz="1500" dirty="0">
              <a:solidFill>
                <a:srgbClr val="0070C0"/>
              </a:solidFill>
            </a:endParaRPr>
          </a:p>
          <a:p>
            <a:pPr lvl="0"/>
            <a:r>
              <a:rPr lang="en-US" sz="3200" dirty="0">
                <a:solidFill>
                  <a:srgbClr val="0070C0"/>
                </a:solidFill>
              </a:rPr>
              <a:t>Administrative approach to looking at data the college can provide with Civitas, admissions </a:t>
            </a:r>
            <a:r>
              <a:rPr lang="en-US" sz="3200" dirty="0" smtClean="0">
                <a:solidFill>
                  <a:srgbClr val="0070C0"/>
                </a:solidFill>
              </a:rPr>
              <a:t>data, Google </a:t>
            </a:r>
            <a:r>
              <a:rPr lang="en-US" sz="3200" dirty="0">
                <a:solidFill>
                  <a:srgbClr val="0070C0"/>
                </a:solidFill>
              </a:rPr>
              <a:t>and </a:t>
            </a:r>
            <a:r>
              <a:rPr lang="en-US" sz="3200" dirty="0" smtClean="0">
                <a:solidFill>
                  <a:srgbClr val="0070C0"/>
                </a:solidFill>
              </a:rPr>
              <a:t>Blackboard Learn to keep students enrolled at Tri-C.</a:t>
            </a:r>
            <a:endParaRPr lang="en-US" sz="3200" dirty="0">
              <a:solidFill>
                <a:srgbClr val="0070C0"/>
              </a:solidFill>
            </a:endParaRPr>
          </a:p>
          <a:p>
            <a:pPr lvl="0"/>
            <a:endParaRPr lang="en-US" sz="3200" dirty="0">
              <a:solidFill>
                <a:srgbClr val="0070C0"/>
              </a:solidFill>
            </a:endParaRPr>
          </a:p>
          <a:p>
            <a:pPr lvl="0"/>
            <a:r>
              <a:rPr lang="en-US" sz="3200" dirty="0">
                <a:solidFill>
                  <a:srgbClr val="0070C0"/>
                </a:solidFill>
              </a:rPr>
              <a:t>OLAT – Looking at student enrollment, engagement and nudges using real time data directly from Blackboard Learn using Qwickly </a:t>
            </a:r>
            <a:r>
              <a:rPr lang="en-US" sz="3200" dirty="0" smtClean="0">
                <a:solidFill>
                  <a:srgbClr val="0070C0"/>
                </a:solidFill>
              </a:rPr>
              <a:t>Online Automated Mode attendance </a:t>
            </a:r>
            <a:r>
              <a:rPr lang="en-US" sz="3200" dirty="0">
                <a:solidFill>
                  <a:srgbClr val="0070C0"/>
                </a:solidFill>
              </a:rPr>
              <a:t>tracking in Online courses</a:t>
            </a:r>
          </a:p>
        </p:txBody>
      </p:sp>
    </p:spTree>
    <p:custDataLst>
      <p:tags r:id="rId1"/>
    </p:custDataLst>
    <p:extLst>
      <p:ext uri="{BB962C8B-B14F-4D97-AF65-F5344CB8AC3E}">
        <p14:creationId xmlns:p14="http://schemas.microsoft.com/office/powerpoint/2010/main" val="29218428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lum bright="70000" contrast="-70000"/>
            <a:extLst>
              <a:ext uri="{BEBA8EAE-BF5A-486C-A8C5-ECC9F3942E4B}">
                <a14:imgProps xmlns:a14="http://schemas.microsoft.com/office/drawing/2010/main">
                  <a14:imgLayer r:embed="rId4">
                    <a14:imgEffect>
                      <a14:saturation sat="184000"/>
                    </a14:imgEffect>
                  </a14:imgLayer>
                </a14:imgProps>
              </a:ext>
              <a:ext uri="{28A0092B-C50C-407E-A947-70E740481C1C}">
                <a14:useLocalDpi xmlns:a14="http://schemas.microsoft.com/office/drawing/2010/main" val="0"/>
              </a:ext>
            </a:extLst>
          </a:blip>
          <a:stretch>
            <a:fillRect/>
          </a:stretch>
        </p:blipFill>
        <p:spPr>
          <a:xfrm>
            <a:off x="0" y="1815407"/>
            <a:ext cx="12199822" cy="5042593"/>
          </a:xfrm>
          <a:prstGeom prst="rect">
            <a:avLst/>
          </a:prstGeom>
        </p:spPr>
      </p:pic>
      <p:sp>
        <p:nvSpPr>
          <p:cNvPr id="2" name="Title 1"/>
          <p:cNvSpPr>
            <a:spLocks noGrp="1"/>
          </p:cNvSpPr>
          <p:nvPr>
            <p:ph type="title"/>
          </p:nvPr>
        </p:nvSpPr>
        <p:spPr/>
        <p:txBody>
          <a:bodyPr/>
          <a:lstStyle/>
          <a:p>
            <a:r>
              <a:rPr lang="en-US" dirty="0"/>
              <a:t>This Fall – Tracking Online Course </a:t>
            </a:r>
            <a:r>
              <a:rPr lang="en-US" dirty="0" smtClean="0"/>
              <a:t>Attendance with Online Activity Mode</a:t>
            </a:r>
            <a:endParaRPr lang="en-US" dirty="0"/>
          </a:p>
        </p:txBody>
      </p:sp>
      <p:pic>
        <p:nvPicPr>
          <p:cNvPr id="5" name="Content Placeholder 4"/>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2392700" y="1763092"/>
            <a:ext cx="7406599" cy="3516072"/>
          </a:xfrm>
        </p:spPr>
      </p:pic>
      <p:pic>
        <p:nvPicPr>
          <p:cNvPr id="6" name="Picture 5"/>
          <p:cNvPicPr>
            <a:picLocks noChangeAspect="1"/>
          </p:cNvPicPr>
          <p:nvPr/>
        </p:nvPicPr>
        <p:blipFill rotWithShape="1">
          <a:blip r:embed="rId6">
            <a:extLst>
              <a:ext uri="{28A0092B-C50C-407E-A947-70E740481C1C}">
                <a14:useLocalDpi xmlns:a14="http://schemas.microsoft.com/office/drawing/2010/main" val="0"/>
              </a:ext>
            </a:extLst>
          </a:blip>
          <a:srcRect l="60246"/>
          <a:stretch/>
        </p:blipFill>
        <p:spPr>
          <a:xfrm>
            <a:off x="10496939" y="4270303"/>
            <a:ext cx="1957874" cy="2587696"/>
          </a:xfrm>
          <a:prstGeom prst="rect">
            <a:avLst/>
          </a:prstGeom>
        </p:spPr>
      </p:pic>
      <p:sp>
        <p:nvSpPr>
          <p:cNvPr id="3" name="TextBox 2"/>
          <p:cNvSpPr txBox="1"/>
          <p:nvPr/>
        </p:nvSpPr>
        <p:spPr>
          <a:xfrm>
            <a:off x="2915096" y="5403883"/>
            <a:ext cx="6361806" cy="369332"/>
          </a:xfrm>
          <a:prstGeom prst="rect">
            <a:avLst/>
          </a:prstGeom>
          <a:noFill/>
        </p:spPr>
        <p:txBody>
          <a:bodyPr wrap="none" rtlCol="0">
            <a:spAutoFit/>
          </a:bodyPr>
          <a:lstStyle/>
          <a:p>
            <a:r>
              <a:rPr lang="en-US" dirty="0" smtClean="0"/>
              <a:t>Supporting tracking of student federal financial aid requirements. </a:t>
            </a:r>
            <a:endParaRPr lang="en-US" dirty="0"/>
          </a:p>
        </p:txBody>
      </p:sp>
    </p:spTree>
    <p:custDataLst>
      <p:tags r:id="rId1"/>
    </p:custDataLst>
    <p:extLst>
      <p:ext uri="{BB962C8B-B14F-4D97-AF65-F5344CB8AC3E}">
        <p14:creationId xmlns:p14="http://schemas.microsoft.com/office/powerpoint/2010/main" val="35105966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lum bright="70000" contrast="-70000"/>
            <a:extLst>
              <a:ext uri="{BEBA8EAE-BF5A-486C-A8C5-ECC9F3942E4B}">
                <a14:imgProps xmlns:a14="http://schemas.microsoft.com/office/drawing/2010/main">
                  <a14:imgLayer r:embed="rId4">
                    <a14:imgEffect>
                      <a14:saturation sat="184000"/>
                    </a14:imgEffect>
                  </a14:imgLayer>
                </a14:imgProps>
              </a:ext>
              <a:ext uri="{28A0092B-C50C-407E-A947-70E740481C1C}">
                <a14:useLocalDpi xmlns:a14="http://schemas.microsoft.com/office/drawing/2010/main" val="0"/>
              </a:ext>
            </a:extLst>
          </a:blip>
          <a:stretch>
            <a:fillRect/>
          </a:stretch>
        </p:blipFill>
        <p:spPr>
          <a:xfrm>
            <a:off x="0" y="1815407"/>
            <a:ext cx="12199822" cy="5042593"/>
          </a:xfrm>
          <a:prstGeom prst="rect">
            <a:avLst/>
          </a:prstGeom>
        </p:spPr>
      </p:pic>
      <p:sp>
        <p:nvSpPr>
          <p:cNvPr id="2" name="Title 1"/>
          <p:cNvSpPr>
            <a:spLocks noGrp="1"/>
          </p:cNvSpPr>
          <p:nvPr>
            <p:ph type="title"/>
          </p:nvPr>
        </p:nvSpPr>
        <p:spPr/>
        <p:txBody>
          <a:bodyPr/>
          <a:lstStyle/>
          <a:p>
            <a:r>
              <a:rPr lang="en-US" dirty="0"/>
              <a:t>Next Steps planed for this summer/fall</a:t>
            </a:r>
          </a:p>
        </p:txBody>
      </p:sp>
      <p:sp>
        <p:nvSpPr>
          <p:cNvPr id="3" name="Content Placeholder 2"/>
          <p:cNvSpPr>
            <a:spLocks noGrp="1"/>
          </p:cNvSpPr>
          <p:nvPr>
            <p:ph idx="1"/>
          </p:nvPr>
        </p:nvSpPr>
        <p:spPr>
          <a:xfrm>
            <a:off x="838200" y="1446416"/>
            <a:ext cx="5189376" cy="5178828"/>
          </a:xfrm>
        </p:spPr>
        <p:txBody>
          <a:bodyPr>
            <a:noAutofit/>
          </a:bodyPr>
          <a:lstStyle/>
          <a:p>
            <a:endParaRPr lang="en-US" sz="1600" dirty="0"/>
          </a:p>
          <a:p>
            <a:r>
              <a:rPr lang="en-US" sz="1600" dirty="0">
                <a:solidFill>
                  <a:srgbClr val="0070C0"/>
                </a:solidFill>
              </a:rPr>
              <a:t>Provide instructors more visual versions of the information i.e</a:t>
            </a:r>
            <a:r>
              <a:rPr lang="en-US" sz="1600" dirty="0" smtClean="0">
                <a:solidFill>
                  <a:srgbClr val="0070C0"/>
                </a:solidFill>
              </a:rPr>
              <a:t>.  </a:t>
            </a:r>
            <a:r>
              <a:rPr lang="en-US" sz="1600" dirty="0">
                <a:solidFill>
                  <a:srgbClr val="0070C0"/>
                </a:solidFill>
              </a:rPr>
              <a:t>an individual student heat map</a:t>
            </a:r>
          </a:p>
          <a:p>
            <a:r>
              <a:rPr lang="en-US" sz="1600" dirty="0">
                <a:solidFill>
                  <a:srgbClr val="0070C0"/>
                </a:solidFill>
              </a:rPr>
              <a:t>Use </a:t>
            </a:r>
            <a:r>
              <a:rPr lang="en-US" sz="1600" dirty="0" err="1">
                <a:solidFill>
                  <a:srgbClr val="0070C0"/>
                </a:solidFill>
              </a:rPr>
              <a:t>RestAPIs</a:t>
            </a:r>
            <a:r>
              <a:rPr lang="en-US" sz="1600" dirty="0">
                <a:solidFill>
                  <a:srgbClr val="0070C0"/>
                </a:solidFill>
              </a:rPr>
              <a:t> available to us in the new Blackboard Learn SAAS environment, automate the Online Attendance Tracker GUI that allows the college to track student activity in individual courses, participation time and last login </a:t>
            </a:r>
          </a:p>
          <a:p>
            <a:r>
              <a:rPr lang="en-US" sz="1600" dirty="0">
                <a:solidFill>
                  <a:srgbClr val="0070C0"/>
                </a:solidFill>
              </a:rPr>
              <a:t>Engineer “Alerts and Nudges” into the automated software that notify faculty of a student’s participation and allow for faculty to reach out to a student who is underperforming in a course</a:t>
            </a:r>
          </a:p>
          <a:p>
            <a:r>
              <a:rPr lang="en-US" sz="1600" dirty="0">
                <a:solidFill>
                  <a:srgbClr val="0070C0"/>
                </a:solidFill>
              </a:rPr>
              <a:t>Provide administrative data pulls to remove the need for instructors to do this </a:t>
            </a:r>
            <a:r>
              <a:rPr lang="en-US" sz="1600" dirty="0" smtClean="0">
                <a:solidFill>
                  <a:srgbClr val="0070C0"/>
                </a:solidFill>
              </a:rPr>
              <a:t>for financial aid</a:t>
            </a:r>
            <a:endParaRPr lang="en-US" sz="1600" dirty="0">
              <a:solidFill>
                <a:srgbClr val="0070C0"/>
              </a:solidFill>
            </a:endParaRPr>
          </a:p>
          <a:p>
            <a:r>
              <a:rPr lang="en-US" sz="1600" dirty="0">
                <a:solidFill>
                  <a:srgbClr val="0070C0"/>
                </a:solidFill>
              </a:rPr>
              <a:t>Provide additional more detailed activity types, like Mediasite, Collaborate, Smarthinking, etc. that will count as activity</a:t>
            </a:r>
          </a:p>
        </p:txBody>
      </p:sp>
      <p:pic>
        <p:nvPicPr>
          <p:cNvPr id="5" name="Image" descr="Image"/>
          <p:cNvPicPr>
            <a:picLocks noChangeAspect="1"/>
          </p:cNvPicPr>
          <p:nvPr/>
        </p:nvPicPr>
        <p:blipFill>
          <a:blip r:embed="rId5"/>
          <a:stretch>
            <a:fillRect/>
          </a:stretch>
        </p:blipFill>
        <p:spPr>
          <a:xfrm>
            <a:off x="6167535" y="1446416"/>
            <a:ext cx="5430416" cy="4609151"/>
          </a:xfrm>
          <a:prstGeom prst="rect">
            <a:avLst/>
          </a:prstGeom>
          <a:ln w="12700">
            <a:miter lim="400000"/>
          </a:ln>
        </p:spPr>
      </p:pic>
      <p:pic>
        <p:nvPicPr>
          <p:cNvPr id="6" name="Picture 5"/>
          <p:cNvPicPr>
            <a:picLocks noChangeAspect="1"/>
          </p:cNvPicPr>
          <p:nvPr/>
        </p:nvPicPr>
        <p:blipFill rotWithShape="1">
          <a:blip r:embed="rId6">
            <a:extLst>
              <a:ext uri="{28A0092B-C50C-407E-A947-70E740481C1C}">
                <a14:useLocalDpi xmlns:a14="http://schemas.microsoft.com/office/drawing/2010/main" val="0"/>
              </a:ext>
            </a:extLst>
          </a:blip>
          <a:srcRect l="60246"/>
          <a:stretch/>
        </p:blipFill>
        <p:spPr>
          <a:xfrm>
            <a:off x="10496939" y="4270303"/>
            <a:ext cx="1957874" cy="2587696"/>
          </a:xfrm>
          <a:prstGeom prst="rect">
            <a:avLst/>
          </a:prstGeom>
        </p:spPr>
      </p:pic>
    </p:spTree>
    <p:custDataLst>
      <p:tags r:id="rId1"/>
    </p:custDataLst>
    <p:extLst>
      <p:ext uri="{BB962C8B-B14F-4D97-AF65-F5344CB8AC3E}">
        <p14:creationId xmlns:p14="http://schemas.microsoft.com/office/powerpoint/2010/main" val="2946828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7037" y="438539"/>
            <a:ext cx="10058400" cy="5657850"/>
          </a:xfrm>
          <a:prstGeom prst="rect">
            <a:avLst/>
          </a:prstGeom>
        </p:spPr>
      </p:pic>
    </p:spTree>
    <p:custDataLst>
      <p:tags r:id="rId1"/>
    </p:custDataLst>
    <p:extLst>
      <p:ext uri="{BB962C8B-B14F-4D97-AF65-F5344CB8AC3E}">
        <p14:creationId xmlns:p14="http://schemas.microsoft.com/office/powerpoint/2010/main" val="79823517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ARTICULATE_PROJECT_OPEN" val="0"/>
  <p:tag name="ARTICULATE_SLIDE_COUNT" val="9"/>
  <p:tag name="MMPROD_UIDATA" val="&lt;database version=&quot;11.0&quot;&gt;&lt;object type=&quot;1&quot; unique_id=&quot;10001&quot;&gt;&lt;object type=&quot;2&quot; unique_id=&quot;330200&quot;&gt;&lt;object type=&quot;3&quot; unique_id=&quot;330201&quot;&gt;&lt;property id=&quot;20148&quot; value=&quot;5&quot;/&gt;&lt;property id=&quot;20300&quot; value=&quot;Slide 1 - &amp;quot;Qwickly Seminar&amp;quot;&quot;/&gt;&lt;property id=&quot;20307&quot; value=&quot;256&quot;/&gt;&lt;/object&gt;&lt;object type=&quot;3&quot; unique_id=&quot;330204&quot;&gt;&lt;property id=&quot;20148&quot; value=&quot;5&quot;/&gt;&lt;property id=&quot;20300&quot; value=&quot;Slide 7 - &amp;quot;This Fall – Tracking Online Course Attendance with Online Activity Mode&amp;quot;&quot;/&gt;&lt;property id=&quot;20307&quot; value=&quot;258&quot;/&gt;&lt;/object&gt;&lt;object type=&quot;3&quot; unique_id=&quot;330206&quot;&gt;&lt;property id=&quot;20148&quot; value=&quot;5&quot;/&gt;&lt;property id=&quot;20300&quot; value=&quot;Slide 8 - &amp;quot;Next Steps planed for this summer/fall&amp;quot;&quot;/&gt;&lt;property id=&quot;20307&quot; value=&quot;260&quot;/&gt;&lt;/object&gt;&lt;object type=&quot;3&quot; unique_id=&quot;330239&quot;&gt;&lt;property id=&quot;20148&quot; value=&quot;5&quot;/&gt;&lt;property id=&quot;20300&quot; value=&quot;Slide 6 - &amp;quot;Where Cuyahoga Community College is headed…&amp;quot;&quot;/&gt;&lt;property id=&quot;20307&quot; value=&quot;263&quot;/&gt;&lt;/object&gt;&lt;object type=&quot;3&quot; unique_id=&quot;330240&quot;&gt;&lt;property id=&quot;20148&quot; value=&quot;5&quot;/&gt;&lt;property id=&quot;20300&quot; value=&quot;Slide 9&quot;/&gt;&lt;property id=&quot;20307&quot; value=&quot;262&quot;/&gt;&lt;/object&gt;&lt;object type=&quot;3&quot; unique_id=&quot;330302&quot;&gt;&lt;property id=&quot;20148&quot; value=&quot;5&quot;/&gt;&lt;property id=&quot;20300&quot; value=&quot;Slide 2 - &amp;quot;Cuyahoga Community College at Glance&amp;quot;&quot;/&gt;&lt;property id=&quot;20307&quot; value=&quot;264&quot;/&gt;&lt;/object&gt;&lt;object type=&quot;3&quot; unique_id=&quot;330388&quot;&gt;&lt;property id=&quot;20148&quot; value=&quot;5&quot;/&gt;&lt;property id=&quot;20300&quot; value=&quot;Slide 4 - &amp;quot;Engineered Online Learning&amp;quot;&quot;/&gt;&lt;property id=&quot;20307&quot; value=&quot;265&quot;/&gt;&lt;/object&gt;&lt;object type=&quot;3&quot; unique_id=&quot;330389&quot;&gt;&lt;property id=&quot;20148&quot; value=&quot;5&quot;/&gt;&lt;property id=&quot;20300&quot; value=&quot;Slide 5 - &amp;quot;Engineered Online Learning&amp;quot;&quot;/&gt;&lt;property id=&quot;20307&quot; value=&quot;266&quot;/&gt;&lt;/object&gt;&lt;object type=&quot;3&quot; unique_id=&quot;330601&quot;&gt;&lt;property id=&quot;20148&quot; value=&quot;5&quot;/&gt;&lt;property id=&quot;20300&quot; value=&quot;Slide 3 - &amp;quot;COVID19 Landscape&amp;quot;&quot;/&gt;&lt;property id=&quot;20307&quot; value=&quot;267&quot;/&gt;&lt;/object&gt;&lt;/object&gt;&lt;object type=&quot;8&quot; unique_id=&quot;330214&quot;&gt;&lt;/object&gt;&lt;/object&gt;&lt;/database&gt;"/>
  <p:tag name="SECTOMILLISECCONVERTED"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5102</TotalTime>
  <Words>464</Words>
  <Application>Microsoft Office PowerPoint</Application>
  <PresentationFormat>Widescreen</PresentationFormat>
  <Paragraphs>54</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MS PGothic</vt:lpstr>
      <vt:lpstr>Arial</vt:lpstr>
      <vt:lpstr>Articulate</vt:lpstr>
      <vt:lpstr>Calibri</vt:lpstr>
      <vt:lpstr>Calibri Light</vt:lpstr>
      <vt:lpstr>Office Theme</vt:lpstr>
      <vt:lpstr>Qwickly Seminar</vt:lpstr>
      <vt:lpstr>Cuyahoga Community College at Glance</vt:lpstr>
      <vt:lpstr>COVID19 Landscape</vt:lpstr>
      <vt:lpstr>Engineered Online Learning</vt:lpstr>
      <vt:lpstr>Engineered Online Learning</vt:lpstr>
      <vt:lpstr>Where Cuyahoga Community College is headed…</vt:lpstr>
      <vt:lpstr>This Fall – Tracking Online Course Attendance with Online Activity Mode</vt:lpstr>
      <vt:lpstr>Next Steps planed for this summer/fall</vt:lpstr>
      <vt:lpstr>PowerPoint Presentation</vt:lpstr>
    </vt:vector>
  </TitlesOfParts>
  <Company>Cuyahoga Community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Qwickly Meeting</dc:title>
  <dc:creator>Kemp, Tom L</dc:creator>
  <cp:lastModifiedBy>Kemp, Tom L</cp:lastModifiedBy>
  <cp:revision>55</cp:revision>
  <dcterms:created xsi:type="dcterms:W3CDTF">2020-05-05T13:50:51Z</dcterms:created>
  <dcterms:modified xsi:type="dcterms:W3CDTF">2020-06-11T19:38:23Z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BB5B0CAD-0325-49A7-B951-8F233824A22D</vt:lpwstr>
  </property>
  <property fmtid="{D5CDD505-2E9C-101B-9397-08002B2CF9AE}" pid="3" name="ArticulatePath">
    <vt:lpwstr>Presentation1</vt:lpwstr>
  </property>
</Properties>
</file>